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62" r:id="rId4"/>
    <p:sldId id="263" r:id="rId5"/>
    <p:sldId id="264" r:id="rId6"/>
    <p:sldId id="265" r:id="rId7"/>
    <p:sldId id="266" r:id="rId8"/>
    <p:sldId id="261" r:id="rId9"/>
    <p:sldId id="268" r:id="rId10"/>
    <p:sldId id="271" r:id="rId11"/>
    <p:sldId id="272" r:id="rId12"/>
    <p:sldId id="273" r:id="rId13"/>
    <p:sldId id="274" r:id="rId14"/>
    <p:sldId id="275" r:id="rId15"/>
    <p:sldId id="276" r:id="rId16"/>
    <p:sldId id="258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6.jpeg"/><Relationship Id="rId7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21.png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Мой лучший урок 2025\188686cfef23093dad9d4dc01689c16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3990" cy="6889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7504" y="31206"/>
            <a:ext cx="64087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dirty="0">
                <a:solidFill>
                  <a:prstClr val="black"/>
                </a:solidFill>
                <a:latin typeface="Arial Black" pitchFamily="34" charset="0"/>
              </a:rPr>
              <a:t>Муниципальное дошкольное образовательное </a:t>
            </a:r>
          </a:p>
          <a:p>
            <a:pPr lvl="0" algn="ctr"/>
            <a:r>
              <a:rPr lang="ru-RU" b="1" dirty="0">
                <a:solidFill>
                  <a:prstClr val="black"/>
                </a:solidFill>
                <a:latin typeface="Arial Black" pitchFamily="34" charset="0"/>
              </a:rPr>
              <a:t>бюджетное учреждение города Бузулук «Детский сад № 21»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38200" y="1726771"/>
            <a:ext cx="5904656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Занятие по познавательному развитию (окружающий мир)  </a:t>
            </a:r>
          </a:p>
          <a:p>
            <a:pPr lvl="0" algn="ctr"/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в подготовительной группе</a:t>
            </a:r>
          </a:p>
          <a:p>
            <a:pPr lvl="0" algn="ctr"/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«Путешествие в горы»</a:t>
            </a:r>
          </a:p>
          <a:p>
            <a:pPr lvl="0" algn="ctr"/>
            <a:r>
              <a:rPr lang="ru-RU" sz="2000" dirty="0">
                <a:solidFill>
                  <a:prstClr val="black"/>
                </a:solidFill>
                <a:latin typeface="Arial Black" pitchFamily="34" charset="0"/>
              </a:rPr>
              <a:t> 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124744"/>
            <a:ext cx="2519266" cy="3808467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95536" y="3604208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dirty="0">
                <a:solidFill>
                  <a:prstClr val="black"/>
                </a:solidFill>
                <a:latin typeface="Arial Black" pitchFamily="34" charset="0"/>
              </a:rPr>
              <a:t>Подготовила:</a:t>
            </a:r>
          </a:p>
          <a:p>
            <a:pPr lvl="0"/>
            <a:r>
              <a:rPr lang="ru-RU" dirty="0">
                <a:solidFill>
                  <a:prstClr val="black"/>
                </a:solidFill>
                <a:latin typeface="Arial Black" pitchFamily="34" charset="0"/>
              </a:rPr>
              <a:t>воспитатель высшей категории               </a:t>
            </a:r>
            <a:r>
              <a:rPr lang="ru-RU" dirty="0" err="1">
                <a:solidFill>
                  <a:prstClr val="black"/>
                </a:solidFill>
                <a:latin typeface="Arial Black" pitchFamily="34" charset="0"/>
              </a:rPr>
              <a:t>Ишкиняева</a:t>
            </a:r>
            <a:r>
              <a:rPr lang="ru-RU" dirty="0">
                <a:solidFill>
                  <a:prstClr val="black"/>
                </a:solidFill>
                <a:latin typeface="Arial Black" pitchFamily="34" charset="0"/>
              </a:rPr>
              <a:t> Светлана Сергеевна</a:t>
            </a:r>
          </a:p>
        </p:txBody>
      </p:sp>
    </p:spTree>
    <p:extLst>
      <p:ext uri="{BB962C8B-B14F-4D97-AF65-F5344CB8AC3E}">
        <p14:creationId xmlns:p14="http://schemas.microsoft.com/office/powerpoint/2010/main" val="101784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A44349E6-9DC6-40B0-8F09-03338DE926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>
            <a:extLst>
              <a:ext uri="{FF2B5EF4-FFF2-40B4-BE49-F238E27FC236}">
                <a16:creationId xmlns="" xmlns:a16="http://schemas.microsoft.com/office/drawing/2014/main" id="{58543BAA-604A-44E5-FDD0-F311C184E6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28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35D36A38-BCE3-12B9-7966-8603E06DA73C}"/>
              </a:ext>
            </a:extLst>
          </p:cNvPr>
          <p:cNvSpPr txBox="1"/>
          <p:nvPr/>
        </p:nvSpPr>
        <p:spPr>
          <a:xfrm>
            <a:off x="683568" y="44624"/>
            <a:ext cx="74168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Физминутка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 «Самолёт»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980728"/>
            <a:ext cx="842493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lang="ru-RU" dirty="0">
                <a:solidFill>
                  <a:prstClr val="black"/>
                </a:solidFill>
                <a:latin typeface="Arial Black" pitchFamily="34" charset="0"/>
              </a:rPr>
              <a:t>Снижение статического напряжения, повышение умственной работоспособности дошкольников</a:t>
            </a:r>
          </a:p>
          <a:p>
            <a:pPr lvl="0" algn="just">
              <a:defRPr/>
            </a:pPr>
            <a:endParaRPr lang="ru-RU" altLang="ru-RU" b="1" u="sng" kern="0" dirty="0">
              <a:solidFill>
                <a:srgbClr val="002060"/>
              </a:solidFill>
              <a:latin typeface="Arial Black" pitchFamily="34" charset="0"/>
              <a:cs typeface="Times New Roman" pitchFamily="18" charset="0"/>
            </a:endParaRPr>
          </a:p>
          <a:p>
            <a:pPr lvl="0" algn="just">
              <a:defRPr/>
            </a:pPr>
            <a:r>
              <a:rPr lang="ru-RU" altLang="ru-RU" b="1" kern="0" dirty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Способы достижения:  </a:t>
            </a:r>
            <a:r>
              <a:rPr lang="ru-RU" altLang="ru-RU" b="1" kern="0" dirty="0" smtClean="0">
                <a:solidFill>
                  <a:srgbClr val="0033CC"/>
                </a:solidFill>
                <a:latin typeface="Arial Black" pitchFamily="34" charset="0"/>
                <a:cs typeface="Times New Roman" pitchFamily="18" charset="0"/>
              </a:rPr>
              <a:t>передвижение  по </a:t>
            </a:r>
            <a:r>
              <a:rPr lang="ru-RU" altLang="ru-RU" b="1" kern="0" dirty="0">
                <a:solidFill>
                  <a:srgbClr val="0033CC"/>
                </a:solidFill>
                <a:latin typeface="Arial Black" pitchFamily="34" charset="0"/>
                <a:cs typeface="Times New Roman" pitchFamily="18" charset="0"/>
              </a:rPr>
              <a:t>группе, </a:t>
            </a:r>
            <a:r>
              <a:rPr lang="ru-RU" altLang="ru-RU" b="1" kern="0" dirty="0" smtClean="0">
                <a:solidFill>
                  <a:srgbClr val="0033CC"/>
                </a:solidFill>
                <a:latin typeface="Arial Black" pitchFamily="34" charset="0"/>
                <a:cs typeface="Times New Roman" pitchFamily="18" charset="0"/>
              </a:rPr>
              <a:t>имитируя управление самолета вместе с весёлыми персонажами.</a:t>
            </a:r>
            <a:endParaRPr lang="ru-RU" altLang="ru-RU" b="1" kern="0" dirty="0">
              <a:solidFill>
                <a:srgbClr val="0033CC"/>
              </a:solidFill>
              <a:latin typeface="Arial Black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6797" y="2564904"/>
            <a:ext cx="6828818" cy="3841211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49541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F42EB850-5664-AD7E-67D7-909DAAD6BE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>
            <a:extLst>
              <a:ext uri="{FF2B5EF4-FFF2-40B4-BE49-F238E27FC236}">
                <a16:creationId xmlns="" xmlns:a16="http://schemas.microsoft.com/office/drawing/2014/main" id="{E8F0E03F-1007-0367-1606-CF6FFC7B05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28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1A952E1C-C71E-C433-F38D-938460831A44}"/>
              </a:ext>
            </a:extLst>
          </p:cNvPr>
          <p:cNvSpPr txBox="1"/>
          <p:nvPr/>
        </p:nvSpPr>
        <p:spPr>
          <a:xfrm>
            <a:off x="683568" y="44624"/>
            <a:ext cx="82089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Задание по карте №</a:t>
            </a:r>
            <a:r>
              <a:rPr lang="ru-RU" dirty="0">
                <a:solidFill>
                  <a:prstClr val="black"/>
                </a:solidFill>
                <a:latin typeface="Arial Black" panose="020B0A04020102020204" pitchFamily="34" charset="0"/>
              </a:rPr>
              <a:t>3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 «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Лекарственное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и ядовитое растение»  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233" y="6021288"/>
            <a:ext cx="1627187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6021288"/>
            <a:ext cx="1212850" cy="96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 descr="C:\Users\Пользователь\AppData\Local\Temp\Rar$DIa0.083\IMG2025031109495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954" y="2767541"/>
            <a:ext cx="5513166" cy="310950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536" y="1124744"/>
            <a:ext cx="858485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 Black" pitchFamily="34" charset="0"/>
                <a:cs typeface="Times New Roman" pitchFamily="18" charset="0"/>
              </a:rPr>
              <a:t>Углубление знаний и представлений детей о лекарственных и ядовитых растениях.</a:t>
            </a:r>
            <a:endParaRPr kumimoji="0" lang="ru-RU" altLang="ru-RU" sz="1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 Black" pitchFamily="34" charset="0"/>
              <a:cs typeface="Times New Roman" pitchFamily="18" charset="0"/>
            </a:endParaRP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Black" pitchFamily="34" charset="0"/>
                <a:cs typeface="Times New Roman" pitchFamily="18" charset="0"/>
              </a:rPr>
              <a:t>Способы достижения: </a:t>
            </a:r>
            <a:r>
              <a:rPr kumimoji="0" lang="ru-RU" alt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Arial Black" pitchFamily="34" charset="0"/>
                <a:cs typeface="Times New Roman" pitchFamily="18" charset="0"/>
              </a:rPr>
              <a:t>игровое упражнение «Найди лекарственное и ядовитое растение» посветив</a:t>
            </a:r>
            <a:r>
              <a:rPr kumimoji="0" lang="ru-RU" alt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Arial Black" pitchFamily="34" charset="0"/>
                <a:cs typeface="Times New Roman" pitchFamily="18" charset="0"/>
              </a:rPr>
              <a:t> фонариком под картинку. </a:t>
            </a:r>
            <a:r>
              <a:rPr kumimoji="0" lang="ru-RU" alt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Arial Black" pitchFamily="34" charset="0"/>
                <a:cs typeface="Times New Roman" pitchFamily="18" charset="0"/>
              </a:rPr>
              <a:t> 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197987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63998F28-6454-42B0-15B1-1DC0614CE2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>
            <a:extLst>
              <a:ext uri="{FF2B5EF4-FFF2-40B4-BE49-F238E27FC236}">
                <a16:creationId xmlns="" xmlns:a16="http://schemas.microsoft.com/office/drawing/2014/main" id="{3FD1A29E-C76E-9E6F-07EC-038EC229A0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28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FCB73F18-DFBB-6412-4147-2B06768D1845}"/>
              </a:ext>
            </a:extLst>
          </p:cNvPr>
          <p:cNvSpPr txBox="1"/>
          <p:nvPr/>
        </p:nvSpPr>
        <p:spPr>
          <a:xfrm>
            <a:off x="683568" y="44624"/>
            <a:ext cx="74168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Задание по карте №</a:t>
            </a:r>
            <a:r>
              <a:rPr lang="ru-RU" dirty="0">
                <a:solidFill>
                  <a:prstClr val="black"/>
                </a:solidFill>
                <a:latin typeface="Arial Black" panose="020B0A04020102020204" pitchFamily="34" charset="0"/>
              </a:rPr>
              <a:t>4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 «Батарейка из лимона»  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5364088" y="1151905"/>
            <a:ext cx="345638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lang="ru-RU" altLang="ru-RU" b="1" dirty="0" smtClean="0">
                <a:latin typeface="Arial Black" pitchFamily="34" charset="0"/>
                <a:cs typeface="Times New Roman" pitchFamily="18" charset="0"/>
              </a:rPr>
              <a:t>Выяснить, действительно ли фрукты могут служить источником электрической энергии.</a:t>
            </a:r>
          </a:p>
          <a:p>
            <a:pPr lvl="0" algn="just">
              <a:defRPr/>
            </a:pPr>
            <a:r>
              <a:rPr lang="ru-RU" altLang="ru-RU" b="1" kern="0" dirty="0" smtClean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Способы </a:t>
            </a:r>
            <a:r>
              <a:rPr lang="ru-RU" altLang="ru-RU" b="1" kern="0" dirty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достижения: </a:t>
            </a:r>
            <a:r>
              <a:rPr lang="ru-RU" altLang="ru-RU" b="1" kern="0" dirty="0" smtClean="0">
                <a:solidFill>
                  <a:srgbClr val="0033CC"/>
                </a:solidFill>
                <a:latin typeface="Arial Black" pitchFamily="34" charset="0"/>
                <a:cs typeface="Times New Roman" pitchFamily="18" charset="0"/>
              </a:rPr>
              <a:t>опытно – практическая деятельность  «Батарейка из лимона»</a:t>
            </a:r>
            <a:endParaRPr lang="ru-RU" altLang="ru-RU" b="1" kern="0" dirty="0">
              <a:solidFill>
                <a:srgbClr val="0033CC"/>
              </a:solidFill>
              <a:latin typeface="Arial Black" pitchFamily="34" charset="0"/>
            </a:endParaRPr>
          </a:p>
        </p:txBody>
      </p:sp>
      <p:pic>
        <p:nvPicPr>
          <p:cNvPr id="6146" name="Picture 2" descr="C:\Users\Пользователь\AppData\Local\Temp\Rar$DIa0.731\IMG2025031110033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268760"/>
            <a:ext cx="4680520" cy="3514775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2167" y="5913969"/>
            <a:ext cx="1627187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5006" y="5913969"/>
            <a:ext cx="1224136" cy="978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1314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DEE7E647-9E90-381F-A9DD-FF633A59D6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>
            <a:extLst>
              <a:ext uri="{FF2B5EF4-FFF2-40B4-BE49-F238E27FC236}">
                <a16:creationId xmlns="" xmlns:a16="http://schemas.microsoft.com/office/drawing/2014/main" id="{C482F865-7EB7-3478-FCE9-0EAC21ECD9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28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CBB80018-D2DE-8807-88D6-50CC90707136}"/>
              </a:ext>
            </a:extLst>
          </p:cNvPr>
          <p:cNvSpPr txBox="1"/>
          <p:nvPr/>
        </p:nvSpPr>
        <p:spPr>
          <a:xfrm>
            <a:off x="323528" y="44624"/>
            <a:ext cx="82089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Задание по карте №</a:t>
            </a:r>
            <a:r>
              <a:rPr lang="ru-RU" dirty="0">
                <a:solidFill>
                  <a:prstClr val="black"/>
                </a:solidFill>
                <a:latin typeface="Arial Black" panose="020B0A04020102020204" pitchFamily="34" charset="0"/>
              </a:rPr>
              <a:t>5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 «Горный хрусталь под микроскопом»   </a:t>
            </a:r>
          </a:p>
        </p:txBody>
      </p:sp>
      <p:pic>
        <p:nvPicPr>
          <p:cNvPr id="7171" name="Picture 3" descr="C:\Users\Пользователь\AppData\Local\Temp\Rar$DIa0.126\IMG2025031109500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736709"/>
            <a:ext cx="3384376" cy="2603919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2719" y="1484784"/>
            <a:ext cx="3512103" cy="2344329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965904"/>
            <a:ext cx="3605351" cy="2374724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Picture 7" descr="C:\Users\Пользователь\AppData\Local\Temp\Rar$DIa0.410\IMG2025031109311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84784"/>
            <a:ext cx="2174814" cy="2179817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28733" y="414158"/>
            <a:ext cx="712358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Познакомить детей с удивительным миром пещерных образований «Сталактиты», «Сталагмиты», и горной породой «Горный хрусталь»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55776" y="1490292"/>
            <a:ext cx="303514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b="1" kern="0" dirty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Способы достижения: </a:t>
            </a:r>
            <a:r>
              <a:rPr lang="ru-RU" altLang="ru-RU" b="1" kern="0" dirty="0">
                <a:solidFill>
                  <a:srgbClr val="0033CC"/>
                </a:solidFill>
                <a:latin typeface="Arial Black" pitchFamily="34" charset="0"/>
                <a:cs typeface="Times New Roman" pitchFamily="18" charset="0"/>
              </a:rPr>
              <a:t>опытно </a:t>
            </a:r>
            <a:r>
              <a:rPr lang="ru-RU" altLang="ru-RU" b="1" kern="0" dirty="0" smtClean="0">
                <a:solidFill>
                  <a:srgbClr val="0033CC"/>
                </a:solidFill>
                <a:latin typeface="Arial Black" pitchFamily="34" charset="0"/>
                <a:cs typeface="Times New Roman" pitchFamily="18" charset="0"/>
              </a:rPr>
              <a:t>– экспериментальная деятельность «Микроскоп»</a:t>
            </a:r>
            <a:endParaRPr lang="ru-RU" dirty="0"/>
          </a:p>
        </p:txBody>
      </p:sp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0463" y="5488360"/>
            <a:ext cx="1627187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3453" y="5489375"/>
            <a:ext cx="1225550" cy="97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9774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83857A0A-AE72-6BA5-59C0-98982775EF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>
            <a:extLst>
              <a:ext uri="{FF2B5EF4-FFF2-40B4-BE49-F238E27FC236}">
                <a16:creationId xmlns="" xmlns:a16="http://schemas.microsoft.com/office/drawing/2014/main" id="{D8D8F008-75BA-8B43-E666-442096233D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2" y="-21704"/>
            <a:ext cx="91328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459EE401-B034-380C-8A84-C124F6B72AE4}"/>
              </a:ext>
            </a:extLst>
          </p:cNvPr>
          <p:cNvSpPr txBox="1"/>
          <p:nvPr/>
        </p:nvSpPr>
        <p:spPr>
          <a:xfrm>
            <a:off x="-108520" y="55952"/>
            <a:ext cx="813690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3. Заключительная часть </a:t>
            </a:r>
            <a:b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</a:b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(рефлексивный этап)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C4FC8A4C-C512-95B9-24AF-937C807AEE07}"/>
              </a:ext>
            </a:extLst>
          </p:cNvPr>
          <p:cNvSpPr txBox="1"/>
          <p:nvPr/>
        </p:nvSpPr>
        <p:spPr>
          <a:xfrm>
            <a:off x="251520" y="908720"/>
            <a:ext cx="7776864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Arial Black" panose="020B0A04020102020204" pitchFamily="34" charset="0"/>
              </a:rPr>
              <a:t>Анализ собственной деятельности детьми на занятии, оценка своего эмоционального состояния</a:t>
            </a:r>
          </a:p>
          <a:p>
            <a:endParaRPr lang="ru-RU" dirty="0">
              <a:latin typeface="Arial Black" panose="020B0A04020102020204" pitchFamily="34" charset="0"/>
            </a:endParaRPr>
          </a:p>
          <a:p>
            <a:r>
              <a:rPr lang="ru-RU" dirty="0">
                <a:latin typeface="Arial Black" panose="020B0A04020102020204" pitchFamily="34" charset="0"/>
              </a:rPr>
              <a:t>Способ  достижения: обобщение, рефлексия</a:t>
            </a:r>
          </a:p>
          <a:p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D6FF2E2E-BC8B-FFE3-7DD2-13A473F33AF1}"/>
              </a:ext>
            </a:extLst>
          </p:cNvPr>
          <p:cNvSpPr txBox="1"/>
          <p:nvPr/>
        </p:nvSpPr>
        <p:spPr>
          <a:xfrm>
            <a:off x="4555785" y="2536384"/>
            <a:ext cx="4636463" cy="21650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dirty="0">
                <a:solidFill>
                  <a:srgbClr val="000000"/>
                </a:solidFill>
                <a:effectLst/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Сегодня мы с вами говорили о горах.</a:t>
            </a:r>
            <a:endParaRPr lang="ru-RU" dirty="0">
              <a:effectLst/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dirty="0">
                <a:solidFill>
                  <a:srgbClr val="000000"/>
                </a:solidFill>
                <a:effectLst/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-Что больше всего понравилось?</a:t>
            </a:r>
            <a:endParaRPr lang="ru-RU" dirty="0">
              <a:effectLst/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dirty="0">
                <a:solidFill>
                  <a:srgbClr val="000000"/>
                </a:solidFill>
                <a:effectLst/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-Что было трудного?</a:t>
            </a:r>
            <a:endParaRPr lang="ru-RU" dirty="0">
              <a:effectLst/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solidFill>
                  <a:srgbClr val="000000"/>
                </a:solidFill>
                <a:effectLst/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-Что нового узнали?</a:t>
            </a:r>
            <a:endParaRPr lang="ru-RU" dirty="0">
              <a:effectLst/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InShot_20250307_235515880">
            <a:hlinkClick r:id="" action="ppaction://media"/>
            <a:extLst>
              <a:ext uri="{FF2B5EF4-FFF2-40B4-BE49-F238E27FC236}">
                <a16:creationId xmlns="" xmlns:a16="http://schemas.microsoft.com/office/drawing/2014/main" id="{82C3F597-E357-634D-8851-F98E1A0D401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1683" y="2386048"/>
            <a:ext cx="4524392" cy="323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942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33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28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27584" y="690077"/>
            <a:ext cx="7272808" cy="50383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385"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Calibri"/>
                <a:cs typeface="Times New Roman"/>
              </a:rPr>
              <a:t>Предполагаемые результаты у детей:</a:t>
            </a:r>
            <a:endParaRPr lang="ru-RU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Calibri"/>
              <a:cs typeface="Times New Roman"/>
            </a:endParaRPr>
          </a:p>
          <a:p>
            <a:pPr marL="285750" indent="-28575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dirty="0">
                <a:latin typeface="Arial Black" panose="020B0A04020102020204" pitchFamily="34" charset="0"/>
                <a:ea typeface="Calibri"/>
                <a:cs typeface="Times New Roman"/>
              </a:rPr>
              <a:t>закреплены и расширены знания и представления о горах;</a:t>
            </a:r>
          </a:p>
          <a:p>
            <a:pPr marL="285750" indent="-28575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dirty="0">
                <a:latin typeface="Arial Black" panose="020B0A04020102020204" pitchFamily="34" charset="0"/>
                <a:ea typeface="Calibri"/>
                <a:cs typeface="Times New Roman"/>
              </a:rPr>
              <a:t>сформированы реалистические представления о горах;</a:t>
            </a:r>
          </a:p>
          <a:p>
            <a:pPr marL="285750" indent="-28575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dirty="0">
                <a:latin typeface="Arial Black" panose="020B0A04020102020204" pitchFamily="34" charset="0"/>
                <a:ea typeface="Calibri"/>
                <a:cs typeface="Times New Roman"/>
              </a:rPr>
              <a:t>обогащён словарный запас детей по теме;</a:t>
            </a:r>
          </a:p>
          <a:p>
            <a:pPr marL="285750" indent="-28575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dirty="0">
                <a:latin typeface="Arial Black" panose="020B0A04020102020204" pitchFamily="34" charset="0"/>
                <a:ea typeface="Calibri"/>
                <a:cs typeface="Times New Roman"/>
              </a:rPr>
              <a:t>развито умение устанавливать причинно-следственные связи, делать выводы и обобщения в ходе выполнения исследовательской деятельности;</a:t>
            </a:r>
          </a:p>
          <a:p>
            <a:pPr marL="285750" indent="-28575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dirty="0">
                <a:latin typeface="Arial Black" panose="020B0A04020102020204" pitchFamily="34" charset="0"/>
                <a:ea typeface="Calibri"/>
                <a:cs typeface="Times New Roman"/>
              </a:rPr>
              <a:t> воспитаны дружелюбие, взаимовыручка при выполнении заданий, чувство ответственности по отношению к окружающему миру.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ea typeface="Calibri"/>
                <a:cs typeface="Times New Roman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651028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Мой лучший урок 2025\76is9z0b0vxsuph7d4nl4v88qupb2fqc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-24343"/>
            <a:ext cx="9252520" cy="6855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42865"/>
            <a:ext cx="9468544" cy="69774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5531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Мой лучший урок 2025\188686cfef23093dad9d4dc01689c16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124" y="0"/>
            <a:ext cx="9162123" cy="6877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9552" y="203108"/>
            <a:ext cx="511256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 Black" panose="020B0A04020102020204" pitchFamily="34" charset="0"/>
                <a:cs typeface="Arial" panose="020B0604020202020204" pitchFamily="34" charset="0"/>
              </a:rPr>
              <a:t>Ребенок по своей натуре любознателен.</a:t>
            </a:r>
          </a:p>
          <a:p>
            <a:r>
              <a:rPr lang="ru-RU" dirty="0">
                <a:latin typeface="Arial Black" panose="020B0A04020102020204" pitchFamily="34" charset="0"/>
                <a:cs typeface="Arial" panose="020B0604020202020204" pitchFamily="34" charset="0"/>
              </a:rPr>
              <a:t>Его интересует все новое, неизведанное.</a:t>
            </a:r>
          </a:p>
          <a:p>
            <a:r>
              <a:rPr lang="ru-RU" dirty="0">
                <a:latin typeface="Arial Black" panose="020B0A04020102020204" pitchFamily="34" charset="0"/>
                <a:cs typeface="Arial" panose="020B0604020202020204" pitchFamily="34" charset="0"/>
              </a:rPr>
              <a:t>Открытия у него каждый день: то он впервые узнаёт,</a:t>
            </a:r>
          </a:p>
          <a:p>
            <a:r>
              <a:rPr lang="ru-RU" dirty="0">
                <a:latin typeface="Arial Black" panose="020B0A04020102020204" pitchFamily="34" charset="0"/>
                <a:cs typeface="Arial" panose="020B0604020202020204" pitchFamily="34" charset="0"/>
              </a:rPr>
              <a:t>что сосулька, зажатая в руке, превращается в воду,</a:t>
            </a:r>
          </a:p>
          <a:p>
            <a:r>
              <a:rPr lang="ru-RU" dirty="0">
                <a:latin typeface="Arial Black" panose="020B0A04020102020204" pitchFamily="34" charset="0"/>
                <a:cs typeface="Arial" panose="020B0604020202020204" pitchFamily="34" charset="0"/>
              </a:rPr>
              <a:t>что бумага рвётся, шелестит,</a:t>
            </a:r>
          </a:p>
          <a:p>
            <a:r>
              <a:rPr lang="ru-RU" dirty="0">
                <a:latin typeface="Arial Black" panose="020B0A04020102020204" pitchFamily="34" charset="0"/>
                <a:cs typeface="Arial" panose="020B0604020202020204" pitchFamily="34" charset="0"/>
              </a:rPr>
              <a:t>что камень, брошенный в воду, тонет.</a:t>
            </a:r>
          </a:p>
          <a:p>
            <a:r>
              <a:rPr lang="ru-RU" dirty="0">
                <a:latin typeface="Arial Black" panose="020B0A04020102020204" pitchFamily="34" charset="0"/>
                <a:cs typeface="Arial" panose="020B0604020202020204" pitchFamily="34" charset="0"/>
              </a:rPr>
              <a:t>Часто возникают вопросы:</a:t>
            </a:r>
          </a:p>
          <a:p>
            <a:r>
              <a:rPr lang="ru-RU" dirty="0">
                <a:latin typeface="Arial Black" panose="020B0A04020102020204" pitchFamily="34" charset="0"/>
                <a:cs typeface="Arial" panose="020B0604020202020204" pitchFamily="34" charset="0"/>
              </a:rPr>
              <a:t>«Что это?</a:t>
            </a:r>
          </a:p>
          <a:p>
            <a:r>
              <a:rPr lang="ru-RU" dirty="0">
                <a:latin typeface="Arial Black" panose="020B0A04020102020204" pitchFamily="34" charset="0"/>
                <a:cs typeface="Arial" panose="020B0604020202020204" pitchFamily="34" charset="0"/>
              </a:rPr>
              <a:t>Для чего?</a:t>
            </a:r>
          </a:p>
          <a:p>
            <a:r>
              <a:rPr lang="ru-RU" dirty="0">
                <a:latin typeface="Arial Black" panose="020B0A04020102020204" pitchFamily="34" charset="0"/>
                <a:cs typeface="Arial" panose="020B0604020202020204" pitchFamily="34" charset="0"/>
              </a:rPr>
              <a:t>Из чего сделано?».</a:t>
            </a:r>
          </a:p>
          <a:p>
            <a:r>
              <a:rPr lang="ru-RU" dirty="0">
                <a:latin typeface="Arial Black" panose="020B0A04020102020204" pitchFamily="34" charset="0"/>
                <a:cs typeface="Arial" panose="020B0604020202020204" pitchFamily="34" charset="0"/>
              </a:rPr>
              <a:t>Недаром их называют</a:t>
            </a:r>
          </a:p>
          <a:p>
            <a:r>
              <a:rPr lang="ru-RU" dirty="0">
                <a:latin typeface="Arial Black" panose="020B0A04020102020204" pitchFamily="34" charset="0"/>
                <a:cs typeface="Arial" panose="020B0604020202020204" pitchFamily="34" charset="0"/>
              </a:rPr>
              <a:t>Почемучками.</a:t>
            </a:r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  <a14:imgEffect>
                      <a14:colorTemperature colorTemp="112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1173717"/>
            <a:ext cx="2152870" cy="2306100"/>
          </a:xfrm>
          <a:prstGeom prst="rect">
            <a:avLst/>
          </a:prstGeom>
          <a:solidFill>
            <a:srgbClr val="00B050"/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3561480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Мой лучший урок 2025\188686cfef23093dad9d4dc01689c16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387" y="5205"/>
            <a:ext cx="917321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02498" y="188640"/>
            <a:ext cx="568166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Тема: «Путешествие в горы»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11560" y="731837"/>
            <a:ext cx="3960440" cy="5450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defRPr/>
            </a:pPr>
            <a:r>
              <a:rPr lang="ru-RU" dirty="0">
                <a:latin typeface="Arial Black" panose="020B0A04020102020204" pitchFamily="34" charset="0"/>
                <a:ea typeface="Arial Unicode MS" pitchFamily="34" charset="-128"/>
                <a:cs typeface="Arial" panose="020B0604020202020204" pitchFamily="34" charset="0"/>
              </a:rPr>
              <a:t>Приоритетная образовательная область</a:t>
            </a:r>
            <a:r>
              <a:rPr lang="ru-RU" dirty="0">
                <a:solidFill>
                  <a:srgbClr val="0033CC"/>
                </a:solidFill>
                <a:latin typeface="Arial Black" panose="020B0A04020102020204" pitchFamily="34" charset="0"/>
                <a:ea typeface="Arial Unicode MS" pitchFamily="34" charset="-128"/>
                <a:cs typeface="Arial" panose="020B0604020202020204" pitchFamily="34" charset="0"/>
              </a:rPr>
              <a:t> </a:t>
            </a:r>
            <a:r>
              <a:rPr lang="ru-RU" dirty="0">
                <a:solidFill>
                  <a:srgbClr val="FF0000"/>
                </a:solidFill>
                <a:latin typeface="Arial Black" panose="020B0A04020102020204" pitchFamily="34" charset="0"/>
                <a:ea typeface="Arial Unicode MS" pitchFamily="34" charset="-128"/>
                <a:cs typeface="Arial" panose="020B0604020202020204" pitchFamily="34" charset="0"/>
              </a:rPr>
              <a:t>«Познавательное развитие»</a:t>
            </a:r>
            <a:r>
              <a:rPr lang="ru-RU" dirty="0">
                <a:solidFill>
                  <a:srgbClr val="002060"/>
                </a:solidFill>
                <a:latin typeface="Arial Black" panose="020B0A04020102020204" pitchFamily="34" charset="0"/>
                <a:ea typeface="Arial Unicode MS" pitchFamily="34" charset="-128"/>
                <a:cs typeface="Arial" panose="020B0604020202020204" pitchFamily="34" charset="0"/>
              </a:rPr>
              <a:t> </a:t>
            </a:r>
            <a:r>
              <a:rPr lang="ru-RU" dirty="0">
                <a:latin typeface="Arial Black" panose="020B0A04020102020204" pitchFamily="34" charset="0"/>
                <a:ea typeface="Arial Unicode MS" pitchFamily="34" charset="-128"/>
                <a:cs typeface="Arial" panose="020B0604020202020204" pitchFamily="34" charset="0"/>
              </a:rPr>
              <a:t>интегрирует с образовательными областями: </a:t>
            </a:r>
          </a:p>
          <a:p>
            <a:pPr marL="342900" lvl="0" indent="-342900" algn="just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ru-RU" dirty="0">
                <a:latin typeface="Arial Black" panose="020B0A04020102020204" pitchFamily="34" charset="0"/>
                <a:ea typeface="Arial Unicode MS" pitchFamily="34" charset="-128"/>
                <a:cs typeface="Arial" panose="020B0604020202020204" pitchFamily="34" charset="0"/>
              </a:rPr>
              <a:t>«Социально-коммуникативное развитие» </a:t>
            </a:r>
          </a:p>
          <a:p>
            <a:pPr marL="342900" lvl="0" indent="-342900" algn="just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ru-RU" dirty="0">
                <a:latin typeface="Arial Black" panose="020B0A04020102020204" pitchFamily="34" charset="0"/>
                <a:ea typeface="Arial Unicode MS" pitchFamily="34" charset="-128"/>
                <a:cs typeface="Arial" panose="020B0604020202020204" pitchFamily="34" charset="0"/>
              </a:rPr>
              <a:t>«Речевое  развитие»</a:t>
            </a:r>
          </a:p>
          <a:p>
            <a:pPr marL="342900" lvl="0" indent="-342900" algn="just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ru-RU" dirty="0">
                <a:latin typeface="Arial Black" panose="020B0A04020102020204" pitchFamily="34" charset="0"/>
                <a:ea typeface="Arial Unicode MS" pitchFamily="34" charset="-128"/>
                <a:cs typeface="Arial" panose="020B0604020202020204" pitchFamily="34" charset="0"/>
              </a:rPr>
              <a:t>«Художественно – эстетическое развитие»</a:t>
            </a:r>
          </a:p>
          <a:p>
            <a:pPr marL="342900" lvl="0" indent="-342900" algn="just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ru-RU" dirty="0">
                <a:latin typeface="Arial Black" panose="020B0A04020102020204" pitchFamily="34" charset="0"/>
                <a:ea typeface="Arial Unicode MS" pitchFamily="34" charset="-128"/>
                <a:cs typeface="Arial" panose="020B0604020202020204" pitchFamily="34" charset="0"/>
              </a:rPr>
              <a:t>«Физическое развитие»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860032" y="1052736"/>
            <a:ext cx="4104456" cy="42042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ru-RU" dirty="0">
                <a:latin typeface="Arial Black" panose="020B0A04020102020204" pitchFamily="34" charset="0"/>
                <a:ea typeface="Arial Unicode MS" pitchFamily="34" charset="-128"/>
                <a:cs typeface="Arial" panose="020B0604020202020204" pitchFamily="34" charset="0"/>
              </a:rPr>
              <a:t>Тип занятие: </a:t>
            </a:r>
            <a:r>
              <a:rPr lang="ru-RU" dirty="0">
                <a:solidFill>
                  <a:srgbClr val="FF0000"/>
                </a:solidFill>
                <a:latin typeface="Arial Black" panose="020B0A04020102020204" pitchFamily="34" charset="0"/>
                <a:ea typeface="Arial Unicode MS" pitchFamily="34" charset="-128"/>
                <a:cs typeface="Arial" panose="020B0604020202020204" pitchFamily="34" charset="0"/>
              </a:rPr>
              <a:t>итоговое</a:t>
            </a:r>
          </a:p>
          <a:p>
            <a:pPr algn="just">
              <a:lnSpc>
                <a:spcPct val="150000"/>
              </a:lnSpc>
              <a:defRPr/>
            </a:pPr>
            <a:r>
              <a:rPr lang="ru-RU" dirty="0">
                <a:latin typeface="Arial Black" panose="020B0A04020102020204" pitchFamily="34" charset="0"/>
                <a:ea typeface="Arial Unicode MS" pitchFamily="34" charset="-128"/>
                <a:cs typeface="Arial" panose="020B0604020202020204" pitchFamily="34" charset="0"/>
              </a:rPr>
              <a:t>Форма работы:  </a:t>
            </a:r>
            <a:r>
              <a:rPr lang="ru-RU" dirty="0">
                <a:solidFill>
                  <a:srgbClr val="FF0000"/>
                </a:solidFill>
                <a:latin typeface="Arial Black" panose="020B0A04020102020204" pitchFamily="34" charset="0"/>
                <a:ea typeface="Arial Unicode MS" pitchFamily="34" charset="-128"/>
                <a:cs typeface="Arial" panose="020B0604020202020204" pitchFamily="34" charset="0"/>
              </a:rPr>
              <a:t>фронтальная, индивидуальная</a:t>
            </a:r>
          </a:p>
          <a:p>
            <a:pPr algn="just">
              <a:lnSpc>
                <a:spcPct val="150000"/>
              </a:lnSpc>
              <a:defRPr/>
            </a:pPr>
            <a:r>
              <a:rPr lang="ru-RU" dirty="0">
                <a:latin typeface="Arial Black" panose="020B0A04020102020204" pitchFamily="34" charset="0"/>
                <a:ea typeface="Arial Unicode MS" pitchFamily="34" charset="-128"/>
                <a:cs typeface="Arial" panose="020B0604020202020204" pitchFamily="34" charset="0"/>
              </a:rPr>
              <a:t>Образовательные технологии: развивающее обучение, </a:t>
            </a:r>
            <a:r>
              <a:rPr lang="ru-RU" dirty="0" err="1">
                <a:latin typeface="Arial Black" panose="020B0A04020102020204" pitchFamily="34" charset="0"/>
                <a:ea typeface="Arial Unicode MS" pitchFamily="34" charset="-128"/>
                <a:cs typeface="Arial" panose="020B0604020202020204" pitchFamily="34" charset="0"/>
              </a:rPr>
              <a:t>деятельностный</a:t>
            </a:r>
            <a:r>
              <a:rPr lang="ru-RU" dirty="0">
                <a:latin typeface="Arial Black" panose="020B0A04020102020204" pitchFamily="34" charset="0"/>
                <a:ea typeface="Arial Unicode MS" pitchFamily="34" charset="-128"/>
                <a:cs typeface="Arial" panose="020B0604020202020204" pitchFamily="34" charset="0"/>
              </a:rPr>
              <a:t> подход, </a:t>
            </a:r>
            <a:r>
              <a:rPr lang="ru-RU" dirty="0" err="1">
                <a:latin typeface="Arial Black" panose="020B0A04020102020204" pitchFamily="34" charset="0"/>
                <a:ea typeface="Arial Unicode MS" pitchFamily="34" charset="-128"/>
                <a:cs typeface="Arial" panose="020B0604020202020204" pitchFamily="34" charset="0"/>
              </a:rPr>
              <a:t>здоровьесберегающие</a:t>
            </a:r>
            <a:r>
              <a:rPr lang="ru-RU" dirty="0">
                <a:latin typeface="Arial Black" panose="020B0A04020102020204" pitchFamily="34" charset="0"/>
                <a:ea typeface="Arial Unicode MS" pitchFamily="34" charset="-128"/>
                <a:cs typeface="Arial" panose="020B0604020202020204" pitchFamily="34" charset="0"/>
              </a:rPr>
              <a:t>, информационно-коммуникационные, игровые.</a:t>
            </a:r>
            <a:endParaRPr lang="ru-RU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6504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Мой лучший урок 2025\188686cfef23093dad9d4dc01689c16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5" y="-6375"/>
            <a:ext cx="913284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4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6" descr="Picture background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07504" y="2028653"/>
            <a:ext cx="312028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dirty="0">
                <a:solidFill>
                  <a:srgbClr val="C00000"/>
                </a:solidFill>
                <a:latin typeface="Arial Black" panose="020B0A04020102020204" pitchFamily="34" charset="0"/>
                <a:ea typeface="Times New Roman" pitchFamily="18" charset="0"/>
                <a:cs typeface="Arial" panose="020B0604020202020204" pitchFamily="34" charset="0"/>
              </a:rPr>
              <a:t>Образовательные задачи:</a:t>
            </a:r>
            <a:endParaRPr lang="ru-RU" sz="1600" b="1" dirty="0">
              <a:solidFill>
                <a:srgbClr val="C00000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 marL="441325"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dirty="0">
                <a:latin typeface="Arial Black" panose="020B0A04020102020204" pitchFamily="34" charset="0"/>
                <a:ea typeface="Times New Roman" pitchFamily="18" charset="0"/>
                <a:cs typeface="Arial" panose="020B0604020202020204" pitchFamily="34" charset="0"/>
              </a:rPr>
              <a:t>1.Углубить знания и представления детей о горах. </a:t>
            </a:r>
          </a:p>
          <a:p>
            <a:pPr marL="441325"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dirty="0">
                <a:latin typeface="Arial Black" panose="020B0A04020102020204" pitchFamily="34" charset="0"/>
                <a:ea typeface="Times New Roman" pitchFamily="18" charset="0"/>
                <a:cs typeface="Arial" panose="020B0604020202020204" pitchFamily="34" charset="0"/>
              </a:rPr>
              <a:t>2.Вызвать интерес к окружающему миру, формировать реалистические представления о природе.</a:t>
            </a:r>
          </a:p>
          <a:p>
            <a:pPr marL="441325"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dirty="0">
                <a:latin typeface="Arial Black" panose="020B0A04020102020204" pitchFamily="34" charset="0"/>
                <a:ea typeface="Times New Roman" pitchFamily="18" charset="0"/>
                <a:cs typeface="Arial" panose="020B0604020202020204" pitchFamily="34" charset="0"/>
              </a:rPr>
              <a:t>3.Активизировать и обогатить словарный запас детей по теме.</a:t>
            </a:r>
          </a:p>
          <a:p>
            <a:pPr marL="441325"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dirty="0">
                <a:latin typeface="Arial Black" panose="020B0A04020102020204" pitchFamily="34" charset="0"/>
                <a:ea typeface="Times New Roman" pitchFamily="18" charset="0"/>
                <a:cs typeface="Arial" panose="020B0604020202020204" pitchFamily="34" charset="0"/>
              </a:rPr>
              <a:t>Развивающие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-180528" y="160337"/>
            <a:ext cx="65527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C00000"/>
                </a:solidFill>
                <a:latin typeface="Arial Black" panose="020B0A04020102020204" pitchFamily="34" charset="0"/>
                <a:ea typeface="Times New Roman" pitchFamily="18" charset="0"/>
                <a:cs typeface="Arial" panose="020B0604020202020204" pitchFamily="34" charset="0"/>
              </a:rPr>
              <a:t>Цель: </a:t>
            </a:r>
            <a:r>
              <a:rPr lang="ru-RU" sz="2400" b="1" dirty="0">
                <a:solidFill>
                  <a:prstClr val="black"/>
                </a:solidFill>
                <a:latin typeface="Arial Black" panose="020B0A04020102020204" pitchFamily="34" charset="0"/>
                <a:ea typeface="Times New Roman" pitchFamily="18" charset="0"/>
                <a:cs typeface="Arial" panose="020B0604020202020204" pitchFamily="34" charset="0"/>
              </a:rPr>
              <a:t>Обобщение и расширение знаний детей об окружающем мире, о горах.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324135" y="1558728"/>
            <a:ext cx="2796105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dirty="0">
                <a:solidFill>
                  <a:srgbClr val="C00000"/>
                </a:solidFill>
                <a:latin typeface="Arial Black" panose="020B0A04020102020204" pitchFamily="34" charset="0"/>
                <a:ea typeface="Times New Roman" pitchFamily="18" charset="0"/>
                <a:cs typeface="Arial" panose="020B0604020202020204" pitchFamily="34" charset="0"/>
              </a:rPr>
              <a:t>Развивающие задачи:</a:t>
            </a:r>
            <a:endParaRPr lang="ru-RU" sz="1600" b="1" dirty="0">
              <a:solidFill>
                <a:srgbClr val="C00000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dirty="0">
                <a:solidFill>
                  <a:prstClr val="black"/>
                </a:solidFill>
                <a:latin typeface="Arial Black" panose="020B0A04020102020204" pitchFamily="34" charset="0"/>
                <a:ea typeface="Times New Roman" pitchFamily="18" charset="0"/>
                <a:cs typeface="Arial" panose="020B0604020202020204" pitchFamily="34" charset="0"/>
              </a:rPr>
              <a:t>1.Развить зрительную и слуховую память, внимание. </a:t>
            </a:r>
            <a:endParaRPr lang="ru-RU" sz="1600" b="1" dirty="0">
              <a:solidFill>
                <a:prstClr val="black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dirty="0">
                <a:solidFill>
                  <a:prstClr val="black"/>
                </a:solidFill>
                <a:latin typeface="Arial Black" panose="020B0A04020102020204" pitchFamily="34" charset="0"/>
                <a:ea typeface="Times New Roman" pitchFamily="18" charset="0"/>
                <a:cs typeface="Arial" panose="020B0604020202020204" pitchFamily="34" charset="0"/>
              </a:rPr>
              <a:t>2. Развивать логическое мышление: умение устанавливать причинно-следственные связи, делать выводы .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dirty="0">
                <a:solidFill>
                  <a:prstClr val="black"/>
                </a:solidFill>
                <a:latin typeface="Arial Black" panose="020B0A04020102020204" pitchFamily="34" charset="0"/>
                <a:ea typeface="Times New Roman" pitchFamily="18" charset="0"/>
                <a:cs typeface="Arial" panose="020B0604020202020204" pitchFamily="34" charset="0"/>
              </a:rPr>
              <a:t>3. Развить связную речь посредством диалога</a:t>
            </a:r>
            <a:endParaRPr lang="ru-RU" sz="1600" b="1" dirty="0">
              <a:solidFill>
                <a:prstClr val="black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940152" y="1158046"/>
            <a:ext cx="2765346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1325" lvl="0" indent="9525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dirty="0">
                <a:solidFill>
                  <a:srgbClr val="C00000"/>
                </a:solidFill>
                <a:latin typeface="Arial Black" panose="020B0A04020102020204" pitchFamily="34" charset="0"/>
                <a:ea typeface="Times New Roman" pitchFamily="18" charset="0"/>
                <a:cs typeface="Arial" panose="020B0604020202020204" pitchFamily="34" charset="0"/>
              </a:rPr>
              <a:t>Воспитательные задачи:</a:t>
            </a:r>
            <a:endParaRPr lang="ru-RU" sz="1600" b="1" dirty="0">
              <a:solidFill>
                <a:srgbClr val="C00000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 marL="441325" lvl="0" indent="9525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dirty="0">
                <a:solidFill>
                  <a:prstClr val="black"/>
                </a:solidFill>
                <a:latin typeface="Arial Black" panose="020B0A04020102020204" pitchFamily="34" charset="0"/>
                <a:ea typeface="Times New Roman" pitchFamily="18" charset="0"/>
                <a:cs typeface="Arial" panose="020B0604020202020204" pitchFamily="34" charset="0"/>
              </a:rPr>
              <a:t>1. Воспитывать дружелюбие, взаимовыручку при выполнении заданий.</a:t>
            </a:r>
            <a:endParaRPr lang="ru-RU" sz="1600" b="1" dirty="0">
              <a:solidFill>
                <a:prstClr val="black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 marL="441325" lvl="0" indent="9525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dirty="0">
                <a:solidFill>
                  <a:prstClr val="black"/>
                </a:solidFill>
                <a:latin typeface="Arial Black" panose="020B0A04020102020204" pitchFamily="34" charset="0"/>
                <a:ea typeface="Times New Roman" pitchFamily="18" charset="0"/>
                <a:cs typeface="Arial" panose="020B0604020202020204" pitchFamily="34" charset="0"/>
              </a:rPr>
              <a:t>2. Воспитывать эстетические чувства: любовь к красоте гор.</a:t>
            </a:r>
            <a:endParaRPr lang="ru-RU" sz="1600" b="1" dirty="0">
              <a:solidFill>
                <a:prstClr val="black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2244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Мой лучший урок 2025\188686cfef23093dad9d4dc01689c16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098"/>
            <a:ext cx="913284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807735" y="260648"/>
            <a:ext cx="35285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Методы и приемы 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722313"/>
            <a:ext cx="7704856" cy="5853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</a:pPr>
            <a:r>
              <a:rPr lang="ru-RU" sz="1600" dirty="0">
                <a:solidFill>
                  <a:prstClr val="black"/>
                </a:solidFill>
                <a:latin typeface="Arial Black" panose="020B0A04020102020204" pitchFamily="34" charset="0"/>
                <a:ea typeface="Times New Roman"/>
                <a:cs typeface="Arial" panose="020B0604020202020204" pitchFamily="34" charset="0"/>
              </a:rPr>
              <a:t>1.</a:t>
            </a:r>
            <a:r>
              <a:rPr lang="ru-RU" sz="1600" dirty="0">
                <a:solidFill>
                  <a:srgbClr val="C00000"/>
                </a:solidFill>
                <a:latin typeface="Arial Black" panose="020B0A04020102020204" pitchFamily="34" charset="0"/>
                <a:ea typeface="Times New Roman"/>
                <a:cs typeface="Arial" panose="020B0604020202020204" pitchFamily="34" charset="0"/>
              </a:rPr>
              <a:t>Словесный</a:t>
            </a:r>
            <a:r>
              <a:rPr lang="ru-RU" sz="1600" dirty="0">
                <a:solidFill>
                  <a:prstClr val="black"/>
                </a:solidFill>
                <a:latin typeface="Arial Black" panose="020B0A04020102020204" pitchFamily="34" charset="0"/>
                <a:ea typeface="Times New Roman"/>
                <a:cs typeface="Arial" panose="020B0604020202020204" pitchFamily="34" charset="0"/>
              </a:rPr>
              <a:t> (вопросы к детям, уточнение, поощрение, </a:t>
            </a:r>
            <a:r>
              <a:rPr lang="ru-RU" sz="1600" dirty="0">
                <a:solidFill>
                  <a:prstClr val="black"/>
                </a:solidFill>
                <a:latin typeface="Arial Black" panose="020B0A04020102020204" pitchFamily="34" charset="0"/>
                <a:ea typeface="Calibri"/>
                <a:cs typeface="Arial" panose="020B0604020202020204" pitchFamily="34" charset="0"/>
              </a:rPr>
              <a:t>указания, объяснения</a:t>
            </a:r>
            <a:r>
              <a:rPr lang="ru-RU" sz="1600" dirty="0">
                <a:solidFill>
                  <a:prstClr val="black"/>
                </a:solidFill>
                <a:latin typeface="Arial Black" panose="020B0A04020102020204" pitchFamily="34" charset="0"/>
                <a:ea typeface="Times New Roman"/>
                <a:cs typeface="Arial" panose="020B0604020202020204" pitchFamily="34" charset="0"/>
              </a:rPr>
              <a:t>).</a:t>
            </a:r>
          </a:p>
          <a:p>
            <a:pPr lvl="0" algn="just">
              <a:lnSpc>
                <a:spcPct val="115000"/>
              </a:lnSpc>
            </a:pPr>
            <a:endParaRPr lang="ru-RU" sz="1600" dirty="0">
              <a:solidFill>
                <a:prstClr val="black"/>
              </a:solidFill>
              <a:latin typeface="Arial Black" panose="020B0A04020102020204" pitchFamily="34" charset="0"/>
              <a:ea typeface="Calibri"/>
              <a:cs typeface="Arial" panose="020B0604020202020204" pitchFamily="34" charset="0"/>
            </a:endParaRPr>
          </a:p>
          <a:p>
            <a:pPr lvl="0" algn="just">
              <a:lnSpc>
                <a:spcPct val="115000"/>
              </a:lnSpc>
            </a:pPr>
            <a:r>
              <a:rPr lang="ru-RU" sz="1600" dirty="0">
                <a:solidFill>
                  <a:prstClr val="black"/>
                </a:solidFill>
                <a:latin typeface="Arial Black" panose="020B0A04020102020204" pitchFamily="34" charset="0"/>
                <a:ea typeface="Times New Roman"/>
                <a:cs typeface="Arial" panose="020B0604020202020204" pitchFamily="34" charset="0"/>
              </a:rPr>
              <a:t>2.</a:t>
            </a:r>
            <a:r>
              <a:rPr lang="ru-RU" sz="1600" dirty="0">
                <a:solidFill>
                  <a:srgbClr val="C00000"/>
                </a:solidFill>
                <a:latin typeface="Arial Black" panose="020B0A04020102020204" pitchFamily="34" charset="0"/>
                <a:ea typeface="Times New Roman"/>
                <a:cs typeface="Arial" panose="020B0604020202020204" pitchFamily="34" charset="0"/>
              </a:rPr>
              <a:t>Наглядно-демонстрационный</a:t>
            </a:r>
            <a:r>
              <a:rPr lang="ru-RU" sz="1600" dirty="0">
                <a:solidFill>
                  <a:prstClr val="black"/>
                </a:solidFill>
                <a:latin typeface="Arial Black" panose="020B0A04020102020204" pitchFamily="34" charset="0"/>
                <a:ea typeface="Times New Roman"/>
                <a:cs typeface="Arial" panose="020B0604020202020204" pitchFamily="34" charset="0"/>
              </a:rPr>
              <a:t> </a:t>
            </a:r>
            <a:r>
              <a:rPr lang="ru-RU" sz="1600" dirty="0" smtClean="0">
                <a:solidFill>
                  <a:prstClr val="black"/>
                </a:solidFill>
                <a:latin typeface="Arial Black" panose="020B0A04020102020204" pitchFamily="34" charset="0"/>
                <a:ea typeface="Times New Roman"/>
                <a:cs typeface="Arial" panose="020B0604020202020204" pitchFamily="34" charset="0"/>
              </a:rPr>
              <a:t>(иллюстрация </a:t>
            </a:r>
            <a:r>
              <a:rPr lang="ru-RU" sz="1600" dirty="0">
                <a:solidFill>
                  <a:prstClr val="black"/>
                </a:solidFill>
                <a:latin typeface="Arial Black" panose="020B0A04020102020204" pitchFamily="34" charset="0"/>
                <a:ea typeface="Times New Roman"/>
                <a:cs typeface="Arial" panose="020B0604020202020204" pitchFamily="34" charset="0"/>
              </a:rPr>
              <a:t>гор, видеосообщение, набор камней, походные </a:t>
            </a:r>
            <a:r>
              <a:rPr lang="ru-RU" sz="1600" dirty="0" smtClean="0">
                <a:solidFill>
                  <a:prstClr val="black"/>
                </a:solidFill>
                <a:latin typeface="Arial Black" panose="020B0A04020102020204" pitchFamily="34" charset="0"/>
                <a:ea typeface="Times New Roman"/>
                <a:cs typeface="Arial" panose="020B0604020202020204" pitchFamily="34" charset="0"/>
              </a:rPr>
              <a:t>реквизиты, </a:t>
            </a:r>
            <a:r>
              <a:rPr lang="ru-RU" sz="1600" dirty="0">
                <a:solidFill>
                  <a:prstClr val="black"/>
                </a:solidFill>
                <a:latin typeface="Arial Black" panose="020B0A04020102020204" pitchFamily="34" charset="0"/>
                <a:ea typeface="Times New Roman"/>
                <a:cs typeface="Arial" panose="020B0604020202020204" pitchFamily="34" charset="0"/>
              </a:rPr>
              <a:t>микроскоп).</a:t>
            </a:r>
          </a:p>
          <a:p>
            <a:pPr lvl="0" algn="just">
              <a:lnSpc>
                <a:spcPct val="115000"/>
              </a:lnSpc>
            </a:pPr>
            <a:endParaRPr lang="ru-RU" sz="1600" dirty="0">
              <a:solidFill>
                <a:prstClr val="black"/>
              </a:solidFill>
              <a:latin typeface="Arial Black" panose="020B0A04020102020204" pitchFamily="34" charset="0"/>
              <a:ea typeface="Calibri"/>
              <a:cs typeface="Arial" panose="020B0604020202020204" pitchFamily="34" charset="0"/>
            </a:endParaRPr>
          </a:p>
          <a:p>
            <a:pPr lvl="0" algn="just">
              <a:lnSpc>
                <a:spcPct val="115000"/>
              </a:lnSpc>
            </a:pPr>
            <a:r>
              <a:rPr lang="ru-RU" sz="1600" dirty="0">
                <a:solidFill>
                  <a:prstClr val="black"/>
                </a:solidFill>
                <a:latin typeface="Arial Black" panose="020B0A04020102020204" pitchFamily="34" charset="0"/>
                <a:ea typeface="Times New Roman"/>
                <a:cs typeface="Arial" panose="020B0604020202020204" pitchFamily="34" charset="0"/>
              </a:rPr>
              <a:t>3.</a:t>
            </a:r>
            <a:r>
              <a:rPr lang="ru-RU" sz="1600" dirty="0">
                <a:solidFill>
                  <a:srgbClr val="C00000"/>
                </a:solidFill>
                <a:latin typeface="Arial Black" panose="020B0A04020102020204" pitchFamily="34" charset="0"/>
                <a:ea typeface="Times New Roman"/>
                <a:cs typeface="Arial" panose="020B0604020202020204" pitchFamily="34" charset="0"/>
              </a:rPr>
              <a:t>Практический </a:t>
            </a:r>
            <a:r>
              <a:rPr lang="ru-RU" sz="1600" dirty="0">
                <a:solidFill>
                  <a:prstClr val="black"/>
                </a:solidFill>
                <a:latin typeface="Arial Black" panose="020B0A04020102020204" pitchFamily="34" charset="0"/>
                <a:ea typeface="Times New Roman"/>
                <a:cs typeface="Arial" panose="020B0604020202020204" pitchFamily="34" charset="0"/>
              </a:rPr>
              <a:t>(опытно – экспериментальная деятельность: электричество через опыт с </a:t>
            </a:r>
            <a:r>
              <a:rPr lang="ru-RU" sz="1600" dirty="0" smtClean="0">
                <a:solidFill>
                  <a:prstClr val="black"/>
                </a:solidFill>
                <a:latin typeface="Arial Black" panose="020B0A04020102020204" pitchFamily="34" charset="0"/>
                <a:ea typeface="Times New Roman"/>
                <a:cs typeface="Arial" panose="020B0604020202020204" pitchFamily="34" charset="0"/>
              </a:rPr>
              <a:t>лимонами, рассматривание горного хрусталя через микроскоп).</a:t>
            </a:r>
            <a:endParaRPr lang="ru-RU" sz="1600" dirty="0">
              <a:solidFill>
                <a:prstClr val="black"/>
              </a:solidFill>
              <a:latin typeface="Arial Black" panose="020B0A04020102020204" pitchFamily="34" charset="0"/>
              <a:ea typeface="Times New Roman"/>
              <a:cs typeface="Arial" panose="020B0604020202020204" pitchFamily="34" charset="0"/>
            </a:endParaRPr>
          </a:p>
          <a:p>
            <a:pPr lvl="0" algn="just">
              <a:lnSpc>
                <a:spcPct val="115000"/>
              </a:lnSpc>
            </a:pPr>
            <a:endParaRPr lang="ru-RU" sz="1600" dirty="0">
              <a:solidFill>
                <a:prstClr val="black"/>
              </a:solidFill>
              <a:latin typeface="Arial Black" panose="020B0A04020102020204" pitchFamily="34" charset="0"/>
              <a:ea typeface="Calibri"/>
              <a:cs typeface="Arial" panose="020B0604020202020204" pitchFamily="34" charset="0"/>
            </a:endParaRPr>
          </a:p>
          <a:p>
            <a:pPr lvl="0" algn="just">
              <a:lnSpc>
                <a:spcPct val="115000"/>
              </a:lnSpc>
            </a:pPr>
            <a:r>
              <a:rPr lang="ru-RU" sz="1600" dirty="0">
                <a:solidFill>
                  <a:prstClr val="black"/>
                </a:solidFill>
                <a:latin typeface="Arial Black" panose="020B0A04020102020204" pitchFamily="34" charset="0"/>
                <a:ea typeface="Times New Roman"/>
                <a:cs typeface="Arial" panose="020B0604020202020204" pitchFamily="34" charset="0"/>
              </a:rPr>
              <a:t>4.</a:t>
            </a:r>
            <a:r>
              <a:rPr lang="ru-RU" sz="1600" dirty="0">
                <a:solidFill>
                  <a:srgbClr val="C00000"/>
                </a:solidFill>
                <a:latin typeface="Arial Black" panose="020B0A04020102020204" pitchFamily="34" charset="0"/>
                <a:ea typeface="Times New Roman"/>
                <a:cs typeface="Arial" panose="020B0604020202020204" pitchFamily="34" charset="0"/>
              </a:rPr>
              <a:t>Игровой </a:t>
            </a:r>
            <a:r>
              <a:rPr lang="ru-RU" sz="1600" dirty="0">
                <a:solidFill>
                  <a:prstClr val="black"/>
                </a:solidFill>
                <a:latin typeface="Arial Black" panose="020B0A04020102020204" pitchFamily="34" charset="0"/>
                <a:ea typeface="Times New Roman"/>
                <a:cs typeface="Arial" panose="020B0604020202020204" pitchFamily="34" charset="0"/>
              </a:rPr>
              <a:t>(Игра «Самолёт</a:t>
            </a:r>
            <a:r>
              <a:rPr lang="ru-RU" sz="1600" dirty="0" smtClean="0">
                <a:solidFill>
                  <a:prstClr val="black"/>
                </a:solidFill>
                <a:latin typeface="Arial Black" panose="020B0A04020102020204" pitchFamily="34" charset="0"/>
                <a:ea typeface="Times New Roman"/>
                <a:cs typeface="Arial" panose="020B0604020202020204" pitchFamily="34" charset="0"/>
              </a:rPr>
              <a:t>», «Да-нет», «Лекарственные и ядовитые растения», «Собери рюкзак»).</a:t>
            </a:r>
            <a:endParaRPr lang="ru-RU" sz="1600" dirty="0">
              <a:solidFill>
                <a:prstClr val="black"/>
              </a:solidFill>
              <a:latin typeface="Arial Black" panose="020B0A04020102020204" pitchFamily="34" charset="0"/>
              <a:ea typeface="Times New Roman"/>
              <a:cs typeface="Arial" panose="020B0604020202020204" pitchFamily="34" charset="0"/>
            </a:endParaRPr>
          </a:p>
          <a:p>
            <a:pPr lvl="0" algn="just">
              <a:lnSpc>
                <a:spcPct val="115000"/>
              </a:lnSpc>
            </a:pPr>
            <a:endParaRPr lang="ru-RU" sz="1600" dirty="0">
              <a:solidFill>
                <a:prstClr val="black"/>
              </a:solidFill>
              <a:latin typeface="Arial Black" panose="020B0A04020102020204" pitchFamily="34" charset="0"/>
              <a:ea typeface="Calibri"/>
              <a:cs typeface="Arial" panose="020B0604020202020204" pitchFamily="34" charset="0"/>
            </a:endParaRPr>
          </a:p>
          <a:p>
            <a:pPr lvl="0" algn="just">
              <a:lnSpc>
                <a:spcPct val="115000"/>
              </a:lnSpc>
            </a:pPr>
            <a:r>
              <a:rPr lang="ru-RU" sz="1600" dirty="0">
                <a:solidFill>
                  <a:prstClr val="black"/>
                </a:solidFill>
                <a:latin typeface="Arial Black" panose="020B0A04020102020204" pitchFamily="34" charset="0"/>
                <a:ea typeface="Times New Roman"/>
                <a:cs typeface="Arial" panose="020B0604020202020204" pitchFamily="34" charset="0"/>
              </a:rPr>
              <a:t>5. </a:t>
            </a:r>
            <a:r>
              <a:rPr lang="ru-RU" sz="1600" dirty="0">
                <a:solidFill>
                  <a:srgbClr val="C00000"/>
                </a:solidFill>
                <a:latin typeface="Arial Black" panose="020B0A04020102020204" pitchFamily="34" charset="0"/>
                <a:ea typeface="Times New Roman"/>
                <a:cs typeface="Arial" panose="020B0604020202020204" pitchFamily="34" charset="0"/>
              </a:rPr>
              <a:t>Проблемная ситуация </a:t>
            </a:r>
            <a:r>
              <a:rPr lang="ru-RU" sz="1600" dirty="0">
                <a:solidFill>
                  <a:prstClr val="black"/>
                </a:solidFill>
                <a:latin typeface="Arial Black" panose="020B0A04020102020204" pitchFamily="34" charset="0"/>
                <a:ea typeface="Times New Roman"/>
                <a:cs typeface="Arial" panose="020B0604020202020204" pitchFamily="34" charset="0"/>
              </a:rPr>
              <a:t>(Как помочь Герде?).</a:t>
            </a:r>
          </a:p>
          <a:p>
            <a:pPr lvl="0" algn="just">
              <a:lnSpc>
                <a:spcPct val="115000"/>
              </a:lnSpc>
            </a:pPr>
            <a:endParaRPr lang="ru-RU" sz="1600" dirty="0">
              <a:solidFill>
                <a:prstClr val="black"/>
              </a:solidFill>
              <a:latin typeface="Arial Black" panose="020B0A04020102020204" pitchFamily="34" charset="0"/>
              <a:ea typeface="Calibri"/>
              <a:cs typeface="Arial" panose="020B0604020202020204" pitchFamily="34" charset="0"/>
            </a:endParaRPr>
          </a:p>
          <a:p>
            <a:pPr lvl="0" algn="just"/>
            <a:r>
              <a:rPr lang="ru-RU" sz="1600" dirty="0">
                <a:solidFill>
                  <a:srgbClr val="C00000"/>
                </a:solidFill>
                <a:latin typeface="Arial Black" panose="020B0A04020102020204" pitchFamily="34" charset="0"/>
                <a:ea typeface="Times New Roman"/>
                <a:cs typeface="Arial" panose="020B0604020202020204" pitchFamily="34" charset="0"/>
              </a:rPr>
              <a:t>6.</a:t>
            </a:r>
            <a:r>
              <a:rPr lang="ru-RU" sz="1600" dirty="0">
                <a:solidFill>
                  <a:srgbClr val="C00000"/>
                </a:solidFill>
                <a:latin typeface="Arial Black" panose="020B0A04020102020204" pitchFamily="34" charset="0"/>
                <a:ea typeface="Calibri"/>
                <a:cs typeface="Arial" panose="020B0604020202020204" pitchFamily="34" charset="0"/>
              </a:rPr>
              <a:t>Использование современных образовательных технологий </a:t>
            </a:r>
            <a:r>
              <a:rPr lang="ru-RU" sz="1600" dirty="0">
                <a:solidFill>
                  <a:prstClr val="black"/>
                </a:solidFill>
                <a:latin typeface="Arial Black" panose="020B0A04020102020204" pitchFamily="34" charset="0"/>
                <a:ea typeface="Calibri"/>
                <a:cs typeface="Arial" panose="020B0604020202020204" pitchFamily="34" charset="0"/>
              </a:rPr>
              <a:t>(</a:t>
            </a:r>
            <a:r>
              <a:rPr lang="ru-RU" sz="1600" dirty="0" err="1">
                <a:solidFill>
                  <a:prstClr val="black"/>
                </a:solidFill>
                <a:latin typeface="Arial Black" panose="020B0A04020102020204" pitchFamily="34" charset="0"/>
                <a:ea typeface="Calibri"/>
                <a:cs typeface="Arial" panose="020B0604020202020204" pitchFamily="34" charset="0"/>
              </a:rPr>
              <a:t>здоровьесберегающая</a:t>
            </a:r>
            <a:r>
              <a:rPr lang="ru-RU" sz="1600" dirty="0">
                <a:solidFill>
                  <a:prstClr val="black"/>
                </a:solidFill>
                <a:latin typeface="Arial Black" panose="020B0A04020102020204" pitchFamily="34" charset="0"/>
                <a:ea typeface="Calibri"/>
                <a:cs typeface="Arial" panose="020B0604020202020204" pitchFamily="34" charset="0"/>
              </a:rPr>
              <a:t> технология; технология исследовательской деятельности; информационно-коммуникационные технологии; личностно-ориентированные технологии; игровая технология).</a:t>
            </a:r>
          </a:p>
        </p:txBody>
      </p:sp>
    </p:spTree>
    <p:extLst>
      <p:ext uri="{BB962C8B-B14F-4D97-AF65-F5344CB8AC3E}">
        <p14:creationId xmlns:p14="http://schemas.microsoft.com/office/powerpoint/2010/main" val="737377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" y="-43622"/>
            <a:ext cx="91328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E67112F5-945D-E56A-696A-96AD18B69695}"/>
              </a:ext>
            </a:extLst>
          </p:cNvPr>
          <p:cNvSpPr txBox="1"/>
          <p:nvPr/>
        </p:nvSpPr>
        <p:spPr>
          <a:xfrm>
            <a:off x="1835696" y="525753"/>
            <a:ext cx="46373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Black" pitchFamily="34" charset="0"/>
                <a:ea typeface="+mn-ea"/>
                <a:cs typeface="Times New Roman" pitchFamily="18" charset="0"/>
              </a:rPr>
              <a:t>Структура занятия:</a:t>
            </a:r>
            <a:endParaRPr kumimoji="0" lang="ru-RU" altLang="ru-RU" sz="2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 Black" pitchFamily="34" charset="0"/>
              <a:ea typeface="+mn-ea"/>
              <a:cs typeface="Times New Roman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9BB79BFC-42F3-B21C-7FED-C15BBCE47B61}"/>
              </a:ext>
            </a:extLst>
          </p:cNvPr>
          <p:cNvSpPr txBox="1"/>
          <p:nvPr/>
        </p:nvSpPr>
        <p:spPr>
          <a:xfrm>
            <a:off x="2699792" y="1196752"/>
            <a:ext cx="4896544" cy="32501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 Black" pitchFamily="34" charset="0"/>
                <a:ea typeface="+mn-ea"/>
                <a:cs typeface="Times New Roman" pitchFamily="18" charset="0"/>
              </a:rPr>
              <a:t>1.Вводная часть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Arial Black" pitchFamily="34" charset="0"/>
                <a:ea typeface="+mn-ea"/>
                <a:cs typeface="Times New Roman" pitchFamily="18" charset="0"/>
              </a:rPr>
              <a:t>(мотивационный, подготовительный этап) 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Arial Black" pitchFamily="34" charset="0"/>
                <a:ea typeface="+mn-ea"/>
                <a:cs typeface="Times New Roman" pitchFamily="18" charset="0"/>
              </a:rPr>
              <a:t>                                                               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Arial Black" pitchFamily="34" charset="0"/>
              <a:ea typeface="+mn-ea"/>
              <a:cs typeface="Times New Roman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itchFamily="34" charset="0"/>
                <a:ea typeface="+mn-ea"/>
                <a:cs typeface="Times New Roman" pitchFamily="18" charset="0"/>
              </a:rPr>
              <a:t>2. Основная часть</a:t>
            </a:r>
            <a:r>
              <a:rPr kumimoji="0" lang="ru-RU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itchFamily="34" charset="0"/>
                <a:ea typeface="+mn-ea"/>
                <a:cs typeface="Times New Roman" pitchFamily="18" charset="0"/>
              </a:rPr>
              <a:t>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Arial Black" pitchFamily="34" charset="0"/>
                <a:ea typeface="+mn-ea"/>
                <a:cs typeface="Times New Roman" pitchFamily="18" charset="0"/>
              </a:rPr>
              <a:t>(содержательный, деятельностный этап)    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Arial Black" pitchFamily="34" charset="0"/>
                <a:ea typeface="+mn-ea"/>
                <a:cs typeface="Times New Roman" pitchFamily="18" charset="0"/>
              </a:rPr>
              <a:t>                                              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Arial Black" pitchFamily="34" charset="0"/>
              <a:ea typeface="+mn-ea"/>
              <a:cs typeface="Times New Roman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itchFamily="34" charset="0"/>
                <a:ea typeface="+mn-ea"/>
                <a:cs typeface="Times New Roman" pitchFamily="18" charset="0"/>
              </a:rPr>
              <a:t>3. Заключительная часть</a:t>
            </a:r>
            <a:r>
              <a:rPr kumimoji="0" lang="ru-RU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itchFamily="34" charset="0"/>
                <a:ea typeface="+mn-ea"/>
                <a:cs typeface="Times New Roman" pitchFamily="18" charset="0"/>
              </a:rPr>
              <a:t>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Arial Black" pitchFamily="34" charset="0"/>
                <a:ea typeface="+mn-ea"/>
                <a:cs typeface="Times New Roman" pitchFamily="18" charset="0"/>
              </a:rPr>
              <a:t>(рефлексивный этап)</a:t>
            </a:r>
          </a:p>
        </p:txBody>
      </p:sp>
    </p:spTree>
    <p:extLst>
      <p:ext uri="{BB962C8B-B14F-4D97-AF65-F5344CB8AC3E}">
        <p14:creationId xmlns:p14="http://schemas.microsoft.com/office/powerpoint/2010/main" val="1525807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28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8F9524F2-3FC9-FC16-158F-EFC08FF7E41F}"/>
              </a:ext>
            </a:extLst>
          </p:cNvPr>
          <p:cNvSpPr txBox="1"/>
          <p:nvPr/>
        </p:nvSpPr>
        <p:spPr>
          <a:xfrm>
            <a:off x="1763688" y="0"/>
            <a:ext cx="463731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Black" pitchFamily="34" charset="0"/>
                <a:ea typeface="+mn-ea"/>
                <a:cs typeface="Times New Roman" pitchFamily="18" charset="0"/>
              </a:rPr>
              <a:t>1. Вводная часть:</a:t>
            </a:r>
            <a:b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Black" pitchFamily="34" charset="0"/>
                <a:ea typeface="+mn-ea"/>
                <a:cs typeface="Times New Roman" pitchFamily="18" charset="0"/>
              </a:rPr>
            </a:b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itchFamily="34" charset="0"/>
                <a:ea typeface="+mn-ea"/>
                <a:cs typeface="Times New Roman" pitchFamily="18" charset="0"/>
              </a:rPr>
              <a:t>(мотивационный, подготовительный этап)</a:t>
            </a:r>
            <a:endParaRPr kumimoji="0" lang="ru-RU" alt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Black" pitchFamily="34" charset="0"/>
              <a:ea typeface="+mn-ea"/>
              <a:cs typeface="Times New Roman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F78C6AC8-5D40-00D5-96CD-EFD899D746E6}"/>
              </a:ext>
            </a:extLst>
          </p:cNvPr>
          <p:cNvSpPr txBox="1"/>
          <p:nvPr/>
        </p:nvSpPr>
        <p:spPr>
          <a:xfrm>
            <a:off x="538758" y="1015460"/>
            <a:ext cx="8064896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itchFamily="34" charset="0"/>
                <a:ea typeface="+mn-ea"/>
                <a:cs typeface="Times New Roman" pitchFamily="18" charset="0"/>
              </a:rPr>
              <a:t>Цель: </a:t>
            </a:r>
            <a:r>
              <a:rPr kumimoji="0" lang="ru-RU" alt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Arial Black" pitchFamily="34" charset="0"/>
                <a:ea typeface="+mn-ea"/>
                <a:cs typeface="Times New Roman" pitchFamily="18" charset="0"/>
              </a:rPr>
              <a:t>Организовать детей, с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Arial Black" pitchFamily="34" charset="0"/>
                <a:ea typeface="+mn-ea"/>
                <a:cs typeface="Times New Roman" pitchFamily="18" charset="0"/>
              </a:rPr>
              <a:t>формировать мотивацию детей на предстоящую деятельность.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+mn-cs"/>
              </a:rPr>
              <a:t> 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Arial Black" pitchFamily="34" charset="0"/>
              <a:ea typeface="+mn-ea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Black" pitchFamily="34" charset="0"/>
                <a:ea typeface="+mn-ea"/>
                <a:cs typeface="Times New Roman" pitchFamily="18" charset="0"/>
              </a:rPr>
              <a:t>Способ достижения</a:t>
            </a:r>
            <a:r>
              <a:rPr kumimoji="0" lang="ru-RU" alt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Arial Black" pitchFamily="34" charset="0"/>
                <a:ea typeface="+mn-ea"/>
                <a:cs typeface="Times New Roman" pitchFamily="18" charset="0"/>
              </a:rPr>
              <a:t>: через метод проблемного игрового обучения и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Arial Black" pitchFamily="34" charset="0"/>
                <a:ea typeface="Times New Roman"/>
                <a:cs typeface="+mn-cs"/>
              </a:rPr>
              <a:t>речевые настройки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 </a:t>
            </a:r>
          </a:p>
        </p:txBody>
      </p:sp>
      <p:pic>
        <p:nvPicPr>
          <p:cNvPr id="6" name="InShot_20250307_234816376">
            <a:hlinkClick r:id="" action="ppaction://media"/>
            <a:extLst>
              <a:ext uri="{FF2B5EF4-FFF2-40B4-BE49-F238E27FC236}">
                <a16:creationId xmlns="" xmlns:a16="http://schemas.microsoft.com/office/drawing/2014/main" id="{0B8C45B5-59BA-EB6A-1957-310F720AD6D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59632" y="2287581"/>
            <a:ext cx="6408712" cy="4570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221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66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100000">
                <p:cTn id="12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2887" cy="6858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F6C3B07B-9AE7-BD3B-8497-04AB12C2C21B}"/>
              </a:ext>
            </a:extLst>
          </p:cNvPr>
          <p:cNvSpPr txBox="1"/>
          <p:nvPr/>
        </p:nvSpPr>
        <p:spPr>
          <a:xfrm>
            <a:off x="1189449" y="924229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Arial Black" panose="020B0A04020102020204" pitchFamily="34" charset="0"/>
              </a:rPr>
              <a:t>Задание по карте №1 «Собери рюкзак»   </a:t>
            </a:r>
            <a:endParaRPr lang="ru-RU" dirty="0">
              <a:latin typeface="Arial Black" panose="020B0A04020102020204" pitchFamily="34" charset="0"/>
            </a:endParaRPr>
          </a:p>
        </p:txBody>
      </p:sp>
      <p:pic>
        <p:nvPicPr>
          <p:cNvPr id="1026" name="Picture 2" descr="C:\Users\Пользователь\AppData\Local\Temp\Rar$DIa0.175\IMG2025031109305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709" y="3068960"/>
            <a:ext cx="6228184" cy="351278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33364" y="1293561"/>
            <a:ext cx="628244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lang="ru-RU" altLang="ru-RU" b="1" kern="0" dirty="0" smtClean="0">
                <a:solidFill>
                  <a:prstClr val="black"/>
                </a:solidFill>
                <a:latin typeface="Arial Black" pitchFamily="34" charset="0"/>
                <a:cs typeface="Times New Roman" pitchFamily="18" charset="0"/>
              </a:rPr>
              <a:t>Формирование необходимых знаний, умений и навыков во время подготовки к туристическому походу.</a:t>
            </a:r>
            <a:endParaRPr lang="ru-RU" altLang="ru-RU" kern="0" dirty="0">
              <a:solidFill>
                <a:prstClr val="black"/>
              </a:solidFill>
              <a:latin typeface="Arial Black" pitchFamily="34" charset="0"/>
              <a:cs typeface="Times New Roman" pitchFamily="18" charset="0"/>
            </a:endParaRPr>
          </a:p>
          <a:p>
            <a:pPr lvl="0" algn="just">
              <a:defRPr/>
            </a:pPr>
            <a:r>
              <a:rPr lang="ru-RU" altLang="ru-RU" b="1" kern="0" dirty="0" smtClean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Способы </a:t>
            </a:r>
            <a:r>
              <a:rPr lang="ru-RU" altLang="ru-RU" b="1" kern="0" dirty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достижения: </a:t>
            </a:r>
            <a:r>
              <a:rPr lang="ru-RU" altLang="ru-RU" b="1" kern="0" dirty="0" smtClean="0">
                <a:solidFill>
                  <a:srgbClr val="0033CC"/>
                </a:solidFill>
                <a:latin typeface="Arial Black" pitchFamily="34" charset="0"/>
                <a:cs typeface="Times New Roman" pitchFamily="18" charset="0"/>
              </a:rPr>
              <a:t>собрать рюкзак в поход, сложить в него все необходимые предметы.</a:t>
            </a:r>
            <a:endParaRPr lang="ru-RU" altLang="ru-RU" b="1" kern="0" dirty="0">
              <a:solidFill>
                <a:srgbClr val="0033CC"/>
              </a:solidFill>
              <a:latin typeface="Arial Black" pitchFamily="34" charset="0"/>
              <a:cs typeface="Times New Roman" pitchFamily="18" charset="0"/>
            </a:endParaRPr>
          </a:p>
          <a:p>
            <a:pPr lvl="0" algn="just">
              <a:defRPr/>
            </a:pPr>
            <a:r>
              <a:rPr lang="ru-RU" altLang="ru-RU" b="1" kern="0" dirty="0">
                <a:solidFill>
                  <a:srgbClr val="0033CC"/>
                </a:solidFill>
                <a:latin typeface="Arial Black" pitchFamily="34" charset="0"/>
                <a:cs typeface="Times New Roman" pitchFamily="18" charset="0"/>
              </a:rPr>
              <a:t>         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8054" y="-33266"/>
            <a:ext cx="1627187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0078" y="808580"/>
            <a:ext cx="1212850" cy="96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71600" y="62455"/>
            <a:ext cx="576246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altLang="ru-RU" sz="2600" b="1" dirty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2. Основная часть</a:t>
            </a:r>
            <a:r>
              <a:rPr lang="ru-RU" altLang="ru-RU" sz="2600" dirty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 </a:t>
            </a:r>
          </a:p>
          <a:p>
            <a:pPr lvl="0" algn="ctr">
              <a:spcBef>
                <a:spcPct val="0"/>
              </a:spcBef>
              <a:defRPr/>
            </a:pPr>
            <a:r>
              <a:rPr lang="ru-RU" altLang="ru-RU" dirty="0">
                <a:solidFill>
                  <a:prstClr val="black"/>
                </a:solidFill>
                <a:latin typeface="Arial Black" pitchFamily="34" charset="0"/>
                <a:cs typeface="Times New Roman" pitchFamily="18" charset="0"/>
              </a:rPr>
              <a:t>(содержательный, </a:t>
            </a:r>
            <a:r>
              <a:rPr lang="ru-RU" altLang="ru-RU" dirty="0" err="1">
                <a:solidFill>
                  <a:prstClr val="black"/>
                </a:solidFill>
                <a:latin typeface="Arial Black" pitchFamily="34" charset="0"/>
                <a:cs typeface="Times New Roman" pitchFamily="18" charset="0"/>
              </a:rPr>
              <a:t>деятельностный</a:t>
            </a:r>
            <a:r>
              <a:rPr lang="ru-RU" altLang="ru-RU" dirty="0">
                <a:solidFill>
                  <a:prstClr val="black"/>
                </a:solidFill>
                <a:latin typeface="Arial Black" pitchFamily="34" charset="0"/>
                <a:cs typeface="Times New Roman" pitchFamily="18" charset="0"/>
              </a:rPr>
              <a:t> этап)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27314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28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7C748AA0-DA54-FD5F-35B0-26FB673A44A2}"/>
              </a:ext>
            </a:extLst>
          </p:cNvPr>
          <p:cNvSpPr txBox="1"/>
          <p:nvPr/>
        </p:nvSpPr>
        <p:spPr>
          <a:xfrm>
            <a:off x="683568" y="44624"/>
            <a:ext cx="74168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Задание по карте №2 «Правила поведения в горах»  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79512" y="980728"/>
            <a:ext cx="489654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lang="ru-RU" dirty="0" smtClean="0">
                <a:solidFill>
                  <a:prstClr val="black"/>
                </a:solidFill>
                <a:latin typeface="Arial Black" pitchFamily="34" charset="0"/>
              </a:rPr>
              <a:t>Закрепление  знаний </a:t>
            </a:r>
            <a:r>
              <a:rPr lang="ru-RU" dirty="0">
                <a:solidFill>
                  <a:prstClr val="black"/>
                </a:solidFill>
                <a:latin typeface="Arial Black" pitchFamily="34" charset="0"/>
              </a:rPr>
              <a:t>детей о </a:t>
            </a:r>
            <a:r>
              <a:rPr lang="ru-RU" dirty="0" smtClean="0">
                <a:solidFill>
                  <a:prstClr val="black"/>
                </a:solidFill>
                <a:latin typeface="Arial Black" pitchFamily="34" charset="0"/>
              </a:rPr>
              <a:t>поведении в природных условиях, в горах.</a:t>
            </a:r>
            <a:endParaRPr lang="ru-RU" dirty="0">
              <a:solidFill>
                <a:prstClr val="black"/>
              </a:solidFill>
              <a:latin typeface="Arial Black" pitchFamily="34" charset="0"/>
            </a:endParaRPr>
          </a:p>
          <a:p>
            <a:pPr lvl="0" algn="just">
              <a:defRPr/>
            </a:pPr>
            <a:endParaRPr lang="ru-RU" altLang="ru-RU" b="1" u="sng" kern="0" dirty="0">
              <a:solidFill>
                <a:srgbClr val="002060"/>
              </a:solidFill>
              <a:latin typeface="Arial Black" pitchFamily="34" charset="0"/>
              <a:cs typeface="Times New Roman" pitchFamily="18" charset="0"/>
            </a:endParaRPr>
          </a:p>
          <a:p>
            <a:pPr lvl="0" algn="just">
              <a:defRPr/>
            </a:pPr>
            <a:r>
              <a:rPr lang="ru-RU" altLang="ru-RU" b="1" kern="0" dirty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Способы достижения: </a:t>
            </a:r>
            <a:r>
              <a:rPr lang="ru-RU" altLang="ru-RU" b="1" kern="0" dirty="0" smtClean="0">
                <a:solidFill>
                  <a:srgbClr val="0033CC"/>
                </a:solidFill>
                <a:latin typeface="Arial Black" pitchFamily="34" charset="0"/>
                <a:cs typeface="Times New Roman" pitchFamily="18" charset="0"/>
              </a:rPr>
              <a:t>игра «Да-нет», с помощью вопросов о правилах поведения в горах, на которые можно ответить только «да» или «нет»</a:t>
            </a:r>
            <a:endParaRPr lang="ru-RU" altLang="ru-RU" b="1" kern="0" dirty="0">
              <a:solidFill>
                <a:srgbClr val="0033CC"/>
              </a:solidFill>
              <a:latin typeface="Arial Black" pitchFamily="34" charset="0"/>
              <a:cs typeface="Times New Roman" pitchFamily="18" charset="0"/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108855"/>
            <a:ext cx="3960440" cy="513866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6011891"/>
            <a:ext cx="1504194" cy="846109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23" y="6011891"/>
            <a:ext cx="1090502" cy="855237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8791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820</TotalTime>
  <Words>777</Words>
  <Application>Microsoft Office PowerPoint</Application>
  <PresentationFormat>Экран (4:3)</PresentationFormat>
  <Paragraphs>104</Paragraphs>
  <Slides>16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38</cp:revision>
  <cp:lastPrinted>2025-03-11T08:50:09Z</cp:lastPrinted>
  <dcterms:created xsi:type="dcterms:W3CDTF">2025-03-06T07:11:22Z</dcterms:created>
  <dcterms:modified xsi:type="dcterms:W3CDTF">2025-03-11T10:52:32Z</dcterms:modified>
</cp:coreProperties>
</file>